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EFD7D-778B-4365-BC76-3C03C0501084}" type="datetimeFigureOut">
              <a:rPr lang="zh-CN" altLang="en-US" smtClean="0"/>
              <a:t>2016/9/30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3CFE-860C-4E10-926E-9EC3E105F8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111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EFD7D-778B-4365-BC76-3C03C0501084}" type="datetimeFigureOut">
              <a:rPr lang="zh-CN" altLang="en-US" smtClean="0"/>
              <a:t>2016/9/30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3CFE-860C-4E10-926E-9EC3E105F8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212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EFD7D-778B-4365-BC76-3C03C0501084}" type="datetimeFigureOut">
              <a:rPr lang="zh-CN" altLang="en-US" smtClean="0"/>
              <a:t>2016/9/30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3CFE-860C-4E10-926E-9EC3E105F8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441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EFD7D-778B-4365-BC76-3C03C0501084}" type="datetimeFigureOut">
              <a:rPr lang="zh-CN" altLang="en-US" smtClean="0"/>
              <a:t>2016/9/30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3CFE-860C-4E10-926E-9EC3E105F8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414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EFD7D-778B-4365-BC76-3C03C0501084}" type="datetimeFigureOut">
              <a:rPr lang="zh-CN" altLang="en-US" smtClean="0"/>
              <a:t>2016/9/30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3CFE-860C-4E10-926E-9EC3E105F8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312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EFD7D-778B-4365-BC76-3C03C0501084}" type="datetimeFigureOut">
              <a:rPr lang="zh-CN" altLang="en-US" smtClean="0"/>
              <a:t>2016/9/30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3CFE-860C-4E10-926E-9EC3E105F8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704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EFD7D-778B-4365-BC76-3C03C0501084}" type="datetimeFigureOut">
              <a:rPr lang="zh-CN" altLang="en-US" smtClean="0"/>
              <a:t>2016/9/30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3CFE-860C-4E10-926E-9EC3E105F8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917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EFD7D-778B-4365-BC76-3C03C0501084}" type="datetimeFigureOut">
              <a:rPr lang="zh-CN" altLang="en-US" smtClean="0"/>
              <a:t>2016/9/30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3CFE-860C-4E10-926E-9EC3E105F8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07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EFD7D-778B-4365-BC76-3C03C0501084}" type="datetimeFigureOut">
              <a:rPr lang="zh-CN" altLang="en-US" smtClean="0"/>
              <a:t>2016/9/30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3CFE-860C-4E10-926E-9EC3E105F8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113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EFD7D-778B-4365-BC76-3C03C0501084}" type="datetimeFigureOut">
              <a:rPr lang="zh-CN" altLang="en-US" smtClean="0"/>
              <a:t>2016/9/30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3CFE-860C-4E10-926E-9EC3E105F8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676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EFD7D-778B-4365-BC76-3C03C0501084}" type="datetimeFigureOut">
              <a:rPr lang="zh-CN" altLang="en-US" smtClean="0"/>
              <a:t>2016/9/30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63CFE-860C-4E10-926E-9EC3E105F8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295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EFD7D-778B-4365-BC76-3C03C0501084}" type="datetimeFigureOut">
              <a:rPr lang="zh-CN" altLang="en-US" smtClean="0"/>
              <a:t>2016/9/30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63CFE-860C-4E10-926E-9EC3E105F8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438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5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6703124">
            <a:off x="2206041" y="-2969398"/>
            <a:ext cx="3372306" cy="9576483"/>
          </a:xfrm>
          <a:prstGeom prst="triangle">
            <a:avLst/>
          </a:prstGeom>
          <a:gradFill>
            <a:gsLst>
              <a:gs pos="100000">
                <a:srgbClr val="FFFF00">
                  <a:alpha val="48000"/>
                </a:srgbClr>
              </a:gs>
              <a:gs pos="0">
                <a:srgbClr val="FFEB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80297" y="1484784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latin typeface="微软雅黑" pitchFamily="34" charset="-122"/>
                <a:ea typeface="微软雅黑" pitchFamily="34" charset="-122"/>
              </a:rPr>
              <a:t>天文探秘</a:t>
            </a:r>
            <a:endParaRPr lang="zh-CN" altLang="en-US" sz="72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28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6" y="0"/>
            <a:ext cx="9166966" cy="68580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0" y="764704"/>
            <a:ext cx="4211960" cy="224408"/>
            <a:chOff x="0" y="836712"/>
            <a:chExt cx="7308304" cy="1524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0" y="836712"/>
              <a:ext cx="6084168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0" y="989112"/>
              <a:ext cx="7308304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0" y="118373"/>
            <a:ext cx="586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天文探秘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4546" y="2852936"/>
            <a:ext cx="2457254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白矮星？</a:t>
            </a:r>
            <a:endParaRPr lang="zh-CN" altLang="en-US" sz="5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4400" y="1190362"/>
            <a:ext cx="3661536" cy="1446550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8800" b="1" dirty="0" smtClean="0">
                <a:solidFill>
                  <a:srgbClr val="FF0000"/>
                </a:solidFill>
              </a:rPr>
              <a:t>红巨星</a:t>
            </a:r>
            <a:endParaRPr lang="zh-CN" altLang="en-US" sz="88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0222" y="4005064"/>
            <a:ext cx="2471578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中子星？</a:t>
            </a:r>
            <a:endParaRPr lang="zh-CN" altLang="en-US" sz="5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AutoShape 2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4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6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506460" y="3196646"/>
            <a:ext cx="1512168" cy="861774"/>
          </a:xfrm>
          <a:prstGeom prst="rect">
            <a:avLst/>
          </a:prstGeom>
          <a:solidFill>
            <a:schemeClr val="tx1">
              <a:lumMod val="95000"/>
              <a:lumOff val="5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黑洞</a:t>
            </a:r>
            <a:endParaRPr lang="zh-CN" altLang="en-US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20" name="Picture 4" descr="http://b.hiphotos.baidu.com/zhidao/pic/item/9a504fc2d562853544ce017490ef76c6a7ef63b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942" y="3880182"/>
            <a:ext cx="3718330" cy="251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764" y="213876"/>
            <a:ext cx="3862686" cy="3647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 descr="http://imgsrc.baidu.com/forum/w%3D580/sign=72a5153dcf1349547e1ee86c664f92dd/542b29381f30e92494e3318d48086e061c95f7e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392" y="2533011"/>
            <a:ext cx="2736304" cy="218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10" descr="http://img1.imgtn.bdimg.com/it/u=1517480,860745857&amp;fm=21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AutoShape 15" descr="http://img1.imgtn.bdimg.com/it/u=1517480,860745857&amp;fm=21&amp;gp=0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4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60116E-6 L -0.2809 0.2342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45" y="11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12139E-6 L -0.27309 -0.21711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63" y="-108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6" y="0"/>
            <a:ext cx="9166966" cy="685799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0" y="764704"/>
            <a:ext cx="4211960" cy="224408"/>
            <a:chOff x="0" y="836712"/>
            <a:chExt cx="7308304" cy="1524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0" y="836712"/>
              <a:ext cx="6084168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0" y="989112"/>
              <a:ext cx="7308304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0" y="118373"/>
            <a:ext cx="586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天文探秘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4400" y="2631164"/>
            <a:ext cx="3172060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河外星系？</a:t>
            </a:r>
            <a:endParaRPr lang="zh-CN" altLang="en-US" sz="5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4400" y="1190362"/>
            <a:ext cx="2437400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银河系</a:t>
            </a:r>
            <a:endParaRPr lang="zh-CN" altLang="en-US" sz="5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AutoShape 2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4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6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AutoShape 10" descr="http://img1.imgtn.bdimg.com/it/u=1517480,860745857&amp;fm=21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AutoShape 15" descr="http://img1.imgtn.bdimg.com/it/u=1517480,860745857&amp;fm=21&amp;gp=0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10364" y="4005064"/>
            <a:ext cx="2623708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总星系？</a:t>
            </a:r>
            <a:endParaRPr lang="zh-CN" altLang="en-US" sz="5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42" name="Picture 2" descr="http://a.hiphotos.baidu.com/baike/c0%3Dbaike150%2C5%2C5%2C150%2C50/sign=eabef3856363f62408503151e62d809d/902397dda144ad344123ff3bd8a20cf430ad85e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017081"/>
            <a:ext cx="5054580" cy="505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imgsrc.hubblesite.org/hu/db/images/hs-2016-28-a-we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427" y="1093092"/>
            <a:ext cx="4375533" cy="490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44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6" y="0"/>
            <a:ext cx="9166966" cy="685799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0" y="764704"/>
            <a:ext cx="4211960" cy="224408"/>
            <a:chOff x="0" y="836712"/>
            <a:chExt cx="7308304" cy="1524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0" y="836712"/>
              <a:ext cx="6084168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0" y="989112"/>
              <a:ext cx="7308304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0" y="118373"/>
            <a:ext cx="586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天文探秘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4400" y="2631164"/>
            <a:ext cx="3172060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旅行者号？</a:t>
            </a:r>
            <a:endParaRPr lang="zh-CN" altLang="en-US" sz="5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4400" y="1190362"/>
            <a:ext cx="1418830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5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UFO</a:t>
            </a:r>
            <a:endParaRPr lang="zh-CN" altLang="en-US" sz="5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AutoShape 2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4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6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AutoShape 10" descr="http://img1.imgtn.bdimg.com/it/u=1517480,860745857&amp;fm=21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AutoShape 15" descr="http://img1.imgtn.bdimg.com/it/u=1517480,860745857&amp;fm=21&amp;gp=0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10364" y="4005064"/>
            <a:ext cx="1795616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5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SETI</a:t>
            </a:r>
            <a:r>
              <a:rPr lang="zh-CN" altLang="en-US" sz="5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？</a:t>
            </a:r>
            <a:endParaRPr lang="zh-CN" altLang="en-US" sz="5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266" name="Picture 2" descr="http://img3.douban.com/view/note/large/public/p96785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531" y="1361638"/>
            <a:ext cx="3810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pic.baike.soso.com/p/20101016/20101016130908-90966755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20" y="1205317"/>
            <a:ext cx="5651875" cy="421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右箭头 11">
            <a:hlinkClick r:id="rId5" action="ppaction://hlinksldjump"/>
          </p:cNvPr>
          <p:cNvSpPr/>
          <p:nvPr/>
        </p:nvSpPr>
        <p:spPr>
          <a:xfrm>
            <a:off x="8021531" y="5980326"/>
            <a:ext cx="785235" cy="648072"/>
          </a:xfrm>
          <a:prstGeom prst="rightArrow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01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6" y="0"/>
            <a:ext cx="9166966" cy="685799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0" y="764704"/>
            <a:ext cx="4211960" cy="224408"/>
            <a:chOff x="0" y="836712"/>
            <a:chExt cx="7308304" cy="1524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0" y="836712"/>
              <a:ext cx="6084168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0" y="989112"/>
              <a:ext cx="7308304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0" y="118373"/>
            <a:ext cx="586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天文探秘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AutoShape 2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4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6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AutoShape 10" descr="http://img1.imgtn.bdimg.com/it/u=1517480,860745857&amp;fm=21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AutoShape 15" descr="http://img1.imgtn.bdimg.com/it/u=1517480,860745857&amp;fm=21&amp;gp=0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349004" y="2204864"/>
            <a:ext cx="64459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你还能想出哪些词？</a:t>
            </a:r>
            <a:endParaRPr lang="zh-CN" altLang="en-US" sz="54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pic>
        <p:nvPicPr>
          <p:cNvPr id="12291" name="Picture 3" descr="F:\文章\天协（更新）\下半学期\天文进小学\080150298119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428999"/>
            <a:ext cx="2089596" cy="208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7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6" y="0"/>
            <a:ext cx="9166966" cy="685799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0" y="764704"/>
            <a:ext cx="4211960" cy="224408"/>
            <a:chOff x="0" y="836712"/>
            <a:chExt cx="7308304" cy="1524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0" y="836712"/>
              <a:ext cx="6084168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0" y="989112"/>
              <a:ext cx="7308304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0" y="118373"/>
            <a:ext cx="586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天文探秘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AutoShape 2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4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6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AutoShape 10" descr="http://img1.imgtn.bdimg.com/it/u=1517480,860745857&amp;fm=21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AutoShape 15" descr="http://img1.imgtn.bdimg.com/it/u=1517480,860745857&amp;fm=21&amp;gp=0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40655" y="1674673"/>
            <a:ext cx="851249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让我们回顾一下刚才的词汇，并给它们归类。</a:t>
            </a:r>
            <a:endParaRPr lang="zh-CN" altLang="en-US" sz="54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pic>
        <p:nvPicPr>
          <p:cNvPr id="13315" name="Picture 3" descr="D:\Microsoft Office\MEDIA\CAGCAT10\j0215086.wmf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198858"/>
            <a:ext cx="2052577" cy="321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74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6" y="0"/>
            <a:ext cx="9166966" cy="685799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0" y="764704"/>
            <a:ext cx="4211960" cy="224408"/>
            <a:chOff x="0" y="836712"/>
            <a:chExt cx="7308304" cy="1524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0" y="836712"/>
              <a:ext cx="6084168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0" y="989112"/>
              <a:ext cx="7308304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0" y="118373"/>
            <a:ext cx="586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天文探秘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AutoShape 2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4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6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AutoShape 10" descr="http://img1.imgtn.bdimg.com/it/u=1517480,860745857&amp;fm=21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AutoShape 15" descr="http://img1.imgtn.bdimg.com/it/u=1517480,860745857&amp;fm=21&amp;gp=0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5575" y="1124744"/>
            <a:ext cx="43934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</a:t>
            </a:r>
            <a:r>
              <a:rPr lang="zh-CN" altLang="en-US" sz="5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学期重点：</a:t>
            </a:r>
          </a:p>
        </p:txBody>
      </p:sp>
      <p:sp>
        <p:nvSpPr>
          <p:cNvPr id="12" name="等腰三角形 11"/>
          <p:cNvSpPr/>
          <p:nvPr/>
        </p:nvSpPr>
        <p:spPr>
          <a:xfrm rot="20564976">
            <a:off x="415278" y="2780928"/>
            <a:ext cx="3408313" cy="3530714"/>
          </a:xfrm>
          <a:prstGeom prst="triangle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4868724">
            <a:off x="41610" y="1663642"/>
            <a:ext cx="3408313" cy="3530714"/>
          </a:xfrm>
          <a:prstGeom prst="triangl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8257" y="2102384"/>
            <a:ext cx="722473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地球</a:t>
            </a:r>
            <a:endParaRPr lang="en-US" altLang="zh-CN" sz="50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5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太阳及八大行星</a:t>
            </a:r>
            <a:endParaRPr lang="en-US" altLang="zh-CN" sz="5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5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望远镜的理论与实践</a:t>
            </a:r>
            <a:endParaRPr lang="en-US" altLang="zh-CN" sz="50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5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四季星空</a:t>
            </a:r>
            <a:endParaRPr lang="zh-CN" altLang="en-US" sz="5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428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6" y="0"/>
            <a:ext cx="9166966" cy="685799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0" y="764704"/>
            <a:ext cx="4211960" cy="224408"/>
            <a:chOff x="0" y="836712"/>
            <a:chExt cx="7308304" cy="1524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0" y="836712"/>
              <a:ext cx="6084168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0" y="989112"/>
              <a:ext cx="7308304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0" y="118373"/>
            <a:ext cx="586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天文探秘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AutoShape 2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4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6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AutoShape 10" descr="http://img1.imgtn.bdimg.com/it/u=1517480,860745857&amp;fm=21&amp;gp=0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AutoShape 15" descr="http://img1.imgtn.bdimg.com/it/u=1517480,860745857&amp;fm=21&amp;gp=0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59832" y="2420888"/>
            <a:ext cx="43934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90306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0" y="764704"/>
            <a:ext cx="4211960" cy="224408"/>
            <a:chOff x="0" y="836712"/>
            <a:chExt cx="7308304" cy="1524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0" y="836712"/>
              <a:ext cx="6084168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0" y="989112"/>
              <a:ext cx="7308304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0" y="118373"/>
            <a:ext cx="586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天文探秘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536" y="2388626"/>
            <a:ext cx="842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</a:rPr>
              <a:t>你听说过下面这些与天文有关的词吗？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027" name="Picture 3" descr="D:\Microsoft Office\MEDIA\CAGCAT10\j0301076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005064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59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0" y="764704"/>
            <a:ext cx="4211960" cy="224408"/>
            <a:chOff x="0" y="836712"/>
            <a:chExt cx="7308304" cy="1524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0" y="836712"/>
              <a:ext cx="6084168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0" y="989112"/>
              <a:ext cx="7308304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0" y="118373"/>
            <a:ext cx="586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天文探秘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0496" y="1412776"/>
            <a:ext cx="2232248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solidFill>
                  <a:srgbClr val="00B050"/>
                </a:solidFill>
              </a:rPr>
              <a:t>地心说</a:t>
            </a:r>
            <a:endParaRPr lang="zh-CN" altLang="en-US" sz="5000" b="1" dirty="0">
              <a:solidFill>
                <a:srgbClr val="00B050"/>
              </a:solidFill>
            </a:endParaRPr>
          </a:p>
        </p:txBody>
      </p:sp>
      <p:pic>
        <p:nvPicPr>
          <p:cNvPr id="2050" name="Picture 2" descr="http://www.52guai.com/uploads/140723/1-140H314514I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41538"/>
            <a:ext cx="5184576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70496" y="2602939"/>
            <a:ext cx="2733352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托勒密？</a:t>
            </a:r>
            <a:endParaRPr lang="zh-CN" altLang="en-US" sz="5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2" name="Picture 4" descr="http://i6.qhimg.com/dr/200__/t01a5e512caccfae81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766192"/>
            <a:ext cx="3744416" cy="450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57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0" y="764704"/>
            <a:ext cx="4211960" cy="224408"/>
            <a:chOff x="0" y="836712"/>
            <a:chExt cx="7308304" cy="1524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0" y="836712"/>
              <a:ext cx="6084168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0" y="989112"/>
              <a:ext cx="7308304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0" y="118373"/>
            <a:ext cx="586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天文探秘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0496" y="1412776"/>
            <a:ext cx="2232248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solidFill>
                  <a:srgbClr val="00B050"/>
                </a:solidFill>
              </a:rPr>
              <a:t>日心说</a:t>
            </a:r>
            <a:endParaRPr lang="zh-CN" altLang="en-US" sz="5000" b="1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0496" y="2602939"/>
            <a:ext cx="2232248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哥白尼</a:t>
            </a:r>
            <a:endParaRPr lang="zh-CN" altLang="en-US" sz="5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496" y="3789040"/>
            <a:ext cx="2877368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布鲁诺？</a:t>
            </a:r>
            <a:endParaRPr lang="zh-CN" altLang="en-US" sz="5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mmbiz.qpic.cn/mmbiz_jpg/wcRnleL06zrjic8ZgVa35CKC7nnNlCfTAZtpkC4J03zPmPrrvyAHn9HvnIGcP3LIyYP29kuEKEzYlSpicK1T87UA/640?wx_fmt=jpeg&amp;wxfrom=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09" y="1358630"/>
            <a:ext cx="5614991" cy="350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ss2.baidu.com/6ONYsjip0QIZ8tyhnq/it/u=3615808493,969815847&amp;fm=5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12776"/>
            <a:ext cx="2986298" cy="34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mg.bbs.cntv.cn/attachments/month_1104/20110404_c14be8fee3ccbcc85fd47PNMK6x6aazP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913" y="1488343"/>
            <a:ext cx="4968552" cy="330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68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0" y="764704"/>
            <a:ext cx="4211960" cy="224408"/>
            <a:chOff x="0" y="836712"/>
            <a:chExt cx="7308304" cy="1524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0" y="836712"/>
              <a:ext cx="6084168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0" y="989112"/>
              <a:ext cx="7308304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0" y="118373"/>
            <a:ext cx="586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天文探秘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0496" y="1412776"/>
            <a:ext cx="2232248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solidFill>
                  <a:srgbClr val="FF0000"/>
                </a:solidFill>
              </a:rPr>
              <a:t>耀斑？</a:t>
            </a:r>
            <a:endParaRPr lang="zh-CN" altLang="en-US" sz="50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496" y="2700868"/>
            <a:ext cx="2232248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/>
              <a:t>黑子？</a:t>
            </a:r>
            <a:endParaRPr lang="zh-CN" altLang="en-US" sz="5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70496" y="3922025"/>
            <a:ext cx="2463576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太阳风？</a:t>
            </a:r>
            <a:endParaRPr lang="zh-CN" altLang="en-US" sz="5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F:\文章\天协（更新）\下半学期\天文进小学\太阳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337436"/>
            <a:ext cx="3765128" cy="358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01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0" y="764704"/>
            <a:ext cx="4211960" cy="224408"/>
            <a:chOff x="0" y="836712"/>
            <a:chExt cx="7308304" cy="1524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0" y="836712"/>
              <a:ext cx="6084168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0" y="989112"/>
              <a:ext cx="7308304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0" y="118373"/>
            <a:ext cx="586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天文探秘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0496" y="2818390"/>
            <a:ext cx="2877368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solidFill>
                  <a:srgbClr val="FF0000"/>
                </a:solidFill>
              </a:rPr>
              <a:t>八</a:t>
            </a:r>
            <a:r>
              <a:rPr lang="zh-CN" altLang="en-US" sz="5000" b="1" dirty="0" smtClean="0">
                <a:solidFill>
                  <a:srgbClr val="FFC000"/>
                </a:solidFill>
              </a:rPr>
              <a:t>大</a:t>
            </a:r>
            <a:r>
              <a:rPr lang="zh-CN" altLang="en-US" sz="5000" b="1" dirty="0" smtClean="0">
                <a:solidFill>
                  <a:srgbClr val="FFFF00"/>
                </a:solidFill>
              </a:rPr>
              <a:t>行</a:t>
            </a:r>
            <a:r>
              <a:rPr lang="zh-CN" altLang="en-US" sz="5000" b="1" dirty="0" smtClean="0">
                <a:solidFill>
                  <a:srgbClr val="00B050"/>
                </a:solidFill>
              </a:rPr>
              <a:t>星</a:t>
            </a:r>
            <a:endParaRPr lang="zh-CN" altLang="en-US" sz="5000" b="1" dirty="0">
              <a:solidFill>
                <a:srgbClr val="00B050"/>
              </a:solidFill>
            </a:endParaRPr>
          </a:p>
        </p:txBody>
      </p:sp>
      <p:pic>
        <p:nvPicPr>
          <p:cNvPr id="4098" name="Picture 2" descr="http://photocdn.sohu.com/20150802/mp25370770_1438490651184_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89" y="1575523"/>
            <a:ext cx="5616624" cy="334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05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0" y="764704"/>
            <a:ext cx="4211960" cy="224408"/>
            <a:chOff x="0" y="836712"/>
            <a:chExt cx="7308304" cy="1524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0" y="836712"/>
              <a:ext cx="6084168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0" y="989112"/>
              <a:ext cx="7308304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0" y="118373"/>
            <a:ext cx="586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天文探秘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4546" y="1144636"/>
            <a:ext cx="2619526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solidFill>
                  <a:schemeClr val="accent6">
                    <a:lumMod val="75000"/>
                  </a:schemeClr>
                </a:solidFill>
              </a:rPr>
              <a:t>浑天仪？</a:t>
            </a:r>
            <a:endParaRPr lang="zh-CN" altLang="en-US" sz="5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1448" y="2571408"/>
            <a:ext cx="3520472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/>
              <a:t>天文望远镜</a:t>
            </a:r>
            <a:endParaRPr lang="zh-CN" altLang="en-US" sz="5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31448" y="4005064"/>
            <a:ext cx="3664488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射电望远镜？</a:t>
            </a:r>
            <a:endParaRPr lang="zh-CN" altLang="en-US" sz="5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AutoShape 2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4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6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203485"/>
            <a:ext cx="4807727" cy="3597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7" name="Picture 13" descr="http://imgsrc.baidu.com/forum/w%3D580%3Bcp%3Dtieba%2C10%2C331%3Bap%3D%D2%FD%C1%A6%C0%ED%C2%DB%B0%C9%2C90%2C339/sign=4b05d6206609c93d07f20effaf069bac/a8ec8a13632762d075113891a1ec08fa513dc6f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617" y="1575523"/>
            <a:ext cx="4778474" cy="299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 descr="http://img01.cztv.com/201609/26/1471b9392575614fa665136db185bd9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56" y="1532568"/>
            <a:ext cx="46196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3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6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0" y="764704"/>
            <a:ext cx="4211960" cy="224408"/>
            <a:chOff x="0" y="836712"/>
            <a:chExt cx="7308304" cy="1524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0" y="836712"/>
              <a:ext cx="6084168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0" y="989112"/>
              <a:ext cx="7308304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0" y="118373"/>
            <a:ext cx="586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天文探秘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4546" y="1144636"/>
            <a:ext cx="3681390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阿波罗计划</a:t>
            </a:r>
            <a:endParaRPr lang="zh-CN" altLang="en-US" sz="5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1448" y="2571408"/>
            <a:ext cx="2800392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嫦娥三号</a:t>
            </a:r>
            <a:endParaRPr lang="zh-CN" altLang="en-US" sz="5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0222" y="4005064"/>
            <a:ext cx="2831618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/>
              <a:t>挑战者号</a:t>
            </a:r>
            <a:endParaRPr lang="zh-CN" altLang="en-US" sz="5000" b="1" dirty="0"/>
          </a:p>
        </p:txBody>
      </p:sp>
      <p:sp>
        <p:nvSpPr>
          <p:cNvPr id="6" name="AutoShape 2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4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6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64088" y="1709634"/>
            <a:ext cx="2915118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天宫二号</a:t>
            </a:r>
            <a:endParaRPr lang="zh-CN" altLang="en-US" sz="5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20072" y="3122397"/>
            <a:ext cx="3384376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国际空间站</a:t>
            </a:r>
            <a:endParaRPr lang="zh-CN" altLang="en-US" sz="5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0" name="Picture 2" descr="http://a3.att.hudong.com/35/30/2030000128616113405330882308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60" y="1019729"/>
            <a:ext cx="381000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g.hiphotos.baidu.com/baike/w%3D268%3Bg%3D0/sign=6d497372f036afc30e0c38638b228cf9/203fb80e7bec54e758d724acbe389b504fc26a4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085" y="989112"/>
            <a:ext cx="3816424" cy="477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upload.qianlong.com/2016/0822/147183050385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67380"/>
            <a:ext cx="600075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20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0" y="764704"/>
            <a:ext cx="4211960" cy="224408"/>
            <a:chOff x="0" y="836712"/>
            <a:chExt cx="7308304" cy="1524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0" y="836712"/>
              <a:ext cx="6084168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0" y="989112"/>
              <a:ext cx="7308304" cy="0"/>
            </a:xfrm>
            <a:prstGeom prst="line">
              <a:avLst/>
            </a:prstGeom>
            <a:ln w="50800">
              <a:solidFill>
                <a:schemeClr val="bg1">
                  <a:alpha val="5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0" y="118373"/>
            <a:ext cx="586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天文探秘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4546" y="2760599"/>
            <a:ext cx="2313238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金牛座</a:t>
            </a:r>
            <a:endParaRPr lang="zh-CN" altLang="en-US" sz="5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546" y="1412776"/>
            <a:ext cx="2296336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大熊座</a:t>
            </a:r>
            <a:endParaRPr lang="zh-CN" altLang="en-US" sz="5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0222" y="4005064"/>
            <a:ext cx="2831618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solidFill>
                  <a:srgbClr val="C00000"/>
                </a:solidFill>
              </a:rPr>
              <a:t>猎户座？</a:t>
            </a:r>
            <a:endParaRPr lang="zh-CN" altLang="en-US" sz="5000" b="1" dirty="0">
              <a:solidFill>
                <a:srgbClr val="C00000"/>
              </a:solidFill>
            </a:endParaRPr>
          </a:p>
        </p:txBody>
      </p:sp>
      <p:sp>
        <p:nvSpPr>
          <p:cNvPr id="6" name="AutoShape 2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4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6" descr="http://img4.imgtn.bdimg.com/it/u=3684086139,3277312091&amp;fm=21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635896" y="2741712"/>
            <a:ext cx="2592288" cy="861774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昴星团？</a:t>
            </a:r>
            <a:endParaRPr lang="zh-CN" altLang="en-US" sz="5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6" name="Picture 4" descr="http://a4.att.hudong.com/63/47/01300000242726125567470460108_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10930" y="1873846"/>
            <a:ext cx="3896371" cy="297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www.emkw.org.cn/imgall/mezc4yluoqxgq5len5xgoltdn5wq/40/85/01300000348494128901854130102_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41140"/>
            <a:ext cx="3187509" cy="466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07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20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5000" b="1" dirty="0">
            <a:solidFill>
              <a:srgbClr val="FFFF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138</Words>
  <Application>Microsoft Office PowerPoint</Application>
  <PresentationFormat>全屏显示(4:3)</PresentationFormat>
  <Paragraphs>56</Paragraphs>
  <Slides>16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XiaoTong</dc:creator>
  <cp:lastModifiedBy>XiaoTong</cp:lastModifiedBy>
  <cp:revision>31</cp:revision>
  <dcterms:created xsi:type="dcterms:W3CDTF">2016-09-29T11:11:58Z</dcterms:created>
  <dcterms:modified xsi:type="dcterms:W3CDTF">2016-09-30T01:18:28Z</dcterms:modified>
</cp:coreProperties>
</file>